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7" r:id="rId26"/>
    <p:sldId id="285" r:id="rId27"/>
    <p:sldId id="286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4660"/>
  </p:normalViewPr>
  <p:slideViewPr>
    <p:cSldViewPr snapToGrid="0">
      <p:cViewPr varScale="1">
        <p:scale>
          <a:sx n="64" d="100"/>
          <a:sy n="64" d="100"/>
        </p:scale>
        <p:origin x="90" y="39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FB395-4E43-F3D2-5250-7C37B783AF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3ADC56-97A8-C64C-F630-DA06E4432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963B1-4A0E-468C-DE9A-1A04E8A08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6FF12-D1FC-3D1C-8E2D-C850B5095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7DBDD-D078-740E-ACDE-A9C6771DC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75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42D6A-788D-4BBC-BD91-96E202AA3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21BF9-FF9D-DB96-F46C-4A871B377A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373E3-F94C-31DA-27A0-D64F2D6B5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81C5D-41C9-D983-6BE4-3469CF7C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D9C51-9E76-DCEF-0D16-718A1D05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120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E78C9B-2253-A8AA-8424-890ED5404E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5C93CD-C988-305F-AC7D-F97438AADD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73918-F754-3672-FA8C-0AF5A5E88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EC7B8-0585-96F1-F0B0-885195215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2B76B-9FF8-6D1F-7FD1-F7FA801AF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894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D2AF-D4B7-032D-F924-0013EA10A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8C3D3-D01E-F99B-D518-C905D86BA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530D3-BACD-9B45-B3DF-C02C2C466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22903-FCAE-080D-DCFA-EDDDE0BB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7D26B-0CCD-9B74-517D-2E73D8D08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63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FD6F5-B7D2-C80D-A077-EB9963730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40353-B2C6-AB4F-4648-4E6727006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C2AF6-B9EA-1E11-5D1C-C8DC51F5E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779C4-7F6C-8711-1C25-1F91D6366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1C726-D209-6B05-8E08-21547FF61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52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C667F-5946-5693-5671-A5E2C77AF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E88FA-617A-D1AB-53C4-F3D61CD07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3ABA12-852D-63A4-4521-B03AC75A6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C6B24-88E0-F286-C754-D832CF6ED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6CCFE-71F9-D8C6-B758-F6B8B6E89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3AE1A9-086A-432B-D44D-E29142EAA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37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AB902-DFEA-4876-CE62-A68D15BD3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F98E2-FECD-06BC-DCFE-9FACD5962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237B-CA6F-80B9-361A-5A6FE5B16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7C659D-25FC-BCD5-2189-D3A565EBC9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354615-37A3-48F6-DC91-ECF73E4AAD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D10D31-F1FF-B245-A529-7F5F2E023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6ECD51-1258-6114-4DB4-701551448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C41202-FCB9-622E-1E05-EFC6F23DA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3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B2518-1F9D-EFAD-CBEF-2977247EC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C57F7D-95C3-A390-D69C-BC2CD0649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5B0BB4-1D14-238D-AEC7-F69AF9805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E599BD-1C09-25D7-95FA-76088BBCB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155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85C068-124C-377E-4D78-067AD12CD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417982-B7F2-E416-DBEC-258FB395B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64933-2129-1EA2-C7E1-89F9F435F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89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93047-4311-F0BA-8EA8-FF119E544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FA1C5-0B2B-3461-9665-5A890CB50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6DE90A-70EB-7743-4EAF-AA197DB0A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3D13F-21F9-CAD3-9813-8C6987DE3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9A05DE-6501-A8B1-2E4A-B0C008146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8CF20C-29EE-2C50-89D7-813D5BA4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68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05E27-17F6-571A-07B5-EA77B586F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4614CB-3A5C-74A9-7F45-9E332F2A53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14F28-818D-BD2D-E636-A1FEB6E865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6E59F-ED11-CF15-483C-4F16F3276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DFBE0-29DA-710B-B0FC-9F49E8101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B3D88E-BBAE-097D-E33A-BB54F15D9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563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B06054-F2AC-1BE0-F602-3236EFC4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B6A21-2337-B199-2588-0579DE34A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E41CC-0610-3763-C07D-14AB8781B2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25803-FEB5-42B8-95AD-F4A8AA6D0A6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83E34-39FD-B9F3-B88C-E04C9FB87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AA2F4-6819-1CCF-321E-6FA79EF566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35625-F3E3-41AC-BE3D-A4D2E7759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346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20455-FEBF-EB26-22B9-094BE3999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Visualization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6C049E-617E-4A67-5057-F2B0ED2145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790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7" y="649674"/>
            <a:ext cx="4284420" cy="1687143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Minimum Arguments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642750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5889" y="649674"/>
            <a:ext cx="5816183" cy="16871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Visualizations are useful for **data exploration** and **presentation**</a:t>
            </a:r>
          </a:p>
          <a:p>
            <a:pPr marL="0" indent="0">
              <a:buNone/>
            </a:pPr>
            <a:r>
              <a:rPr lang="en-US" sz="1200" dirty="0"/>
              <a:t>Characteristics of data exploration visualizations:   </a:t>
            </a:r>
          </a:p>
          <a:p>
            <a:pPr marL="0" indent="0">
              <a:buNone/>
            </a:pPr>
            <a:r>
              <a:rPr lang="en-US" sz="1200" dirty="0"/>
              <a:t>	* complex  </a:t>
            </a:r>
          </a:p>
          <a:p>
            <a:pPr marL="0" indent="0">
              <a:buNone/>
            </a:pPr>
            <a:r>
              <a:rPr lang="en-US" sz="1200" dirty="0"/>
              <a:t>	* minimally annotated  </a:t>
            </a:r>
          </a:p>
          <a:p>
            <a:pPr marL="0" indent="0">
              <a:buNone/>
            </a:pPr>
            <a:r>
              <a:rPr lang="en-US" sz="1200" dirty="0"/>
              <a:t>	* potentially </a:t>
            </a:r>
            <a:r>
              <a:rPr lang="en-US" sz="1200" dirty="0" err="1"/>
              <a:t>patternless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Should be avoided for presentation visualizations. </a:t>
            </a:r>
          </a:p>
          <a:p>
            <a:pPr marL="0" indent="0">
              <a:buNone/>
            </a:pPr>
            <a:endParaRPr lang="en-US" sz="1400" dirty="0"/>
          </a:p>
        </p:txBody>
      </p:sp>
      <p:pic>
        <p:nvPicPr>
          <p:cNvPr id="4" name="Picture 3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EAD3B218-DD81-22C5-454F-47E72C1047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24" r="-2" b="18861"/>
          <a:stretch/>
        </p:blipFill>
        <p:spPr>
          <a:xfrm>
            <a:off x="1155556" y="2631774"/>
            <a:ext cx="9889765" cy="357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922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B91B50-832D-7051-D556-DA2A4FAF0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988" y="1844675"/>
            <a:ext cx="9593263" cy="2409825"/>
          </a:xfrm>
          <a:prstGeom prst="rect">
            <a:avLst/>
          </a:prstGeom>
        </p:spPr>
      </p:pic>
      <p:pic>
        <p:nvPicPr>
          <p:cNvPr id="8" name="Picture 7" descr="A close-up of a logo&#10;&#10;Description automatically generated with low confidence">
            <a:extLst>
              <a:ext uri="{FF2B5EF4-FFF2-40B4-BE49-F238E27FC236}">
                <a16:creationId xmlns:a16="http://schemas.microsoft.com/office/drawing/2014/main" id="{D01C2F20-3366-66BD-5714-2D4957A40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988" y="4319588"/>
            <a:ext cx="9593263" cy="1974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Minimum Arguments</a:t>
            </a:r>
          </a:p>
        </p:txBody>
      </p:sp>
    </p:spTree>
    <p:extLst>
      <p:ext uri="{BB962C8B-B14F-4D97-AF65-F5344CB8AC3E}">
        <p14:creationId xmlns:p14="http://schemas.microsoft.com/office/powerpoint/2010/main" val="4104407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the ggplot2 cheat 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cheat sheet reads like a choose your own adventure book</a:t>
            </a:r>
          </a:p>
          <a:p>
            <a:pPr marL="457200" indent="-457200">
              <a:buAutoNum type="arabicPeriod"/>
            </a:pPr>
            <a:r>
              <a:rPr lang="en-US" sz="2000" dirty="0"/>
              <a:t>Based on your data, go to the One, Two or Three variables section.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BAAEBF-7752-5DD3-01E6-E93951911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347" y="537882"/>
            <a:ext cx="4493528" cy="558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200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the ggplot2 cheat 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The cheat sheet reads like a choose your own adventure book</a:t>
            </a:r>
          </a:p>
          <a:p>
            <a:pPr marL="457200" indent="-457200">
              <a:buAutoNum type="arabicPeriod"/>
            </a:pPr>
            <a:r>
              <a:rPr lang="en-US" sz="2000"/>
              <a:t>Based on your data, go to the One, Two or Three variables section. </a:t>
            </a:r>
          </a:p>
          <a:p>
            <a:pPr marL="457200" indent="-457200">
              <a:buAutoNum type="arabicPeriod"/>
            </a:pPr>
            <a:r>
              <a:rPr lang="en-US" sz="2000"/>
              <a:t>If two variables decide if x and y are continuous.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BAAEBF-7752-5DD3-01E6-E93951911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347" y="537882"/>
            <a:ext cx="4493528" cy="558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278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the ggplot2 cheat 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cheat sheet reads like a choose your own adventure book</a:t>
            </a:r>
          </a:p>
          <a:p>
            <a:pPr marL="457200" indent="-457200">
              <a:buAutoNum type="arabicPeriod"/>
            </a:pPr>
            <a:r>
              <a:rPr lang="en-US" sz="2000" dirty="0"/>
              <a:t>Based on your data, go to the One, Two or Three variables section. </a:t>
            </a:r>
          </a:p>
          <a:p>
            <a:pPr marL="457200" indent="-457200">
              <a:buAutoNum type="arabicPeriod"/>
            </a:pPr>
            <a:r>
              <a:rPr lang="en-US" sz="2000" dirty="0"/>
              <a:t>If two variables decide if x and y are continuous. </a:t>
            </a:r>
          </a:p>
          <a:p>
            <a:pPr marL="457200" indent="-457200">
              <a:buAutoNum type="arabicPeriod"/>
            </a:pPr>
            <a:r>
              <a:rPr lang="en-US" sz="2000" dirty="0"/>
              <a:t>Start your </a:t>
            </a:r>
            <a:r>
              <a:rPr lang="en-US" sz="2000" dirty="0" err="1"/>
              <a:t>ggplot</a:t>
            </a:r>
            <a:r>
              <a:rPr lang="en-US" sz="2000" dirty="0"/>
              <a:t> based on the example given under the heading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8724C5-53AF-9CE7-4D7C-B88A14B07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347" y="537882"/>
            <a:ext cx="4493528" cy="558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994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the ggplot2 cheat 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cheat sheet reads like a choose your own adventure book</a:t>
            </a:r>
          </a:p>
          <a:p>
            <a:pPr marL="457200" indent="-457200">
              <a:buAutoNum type="arabicPeriod"/>
            </a:pPr>
            <a:r>
              <a:rPr lang="en-US" sz="2000" dirty="0"/>
              <a:t>Based on your data, go to the One, Two or Three variables section. </a:t>
            </a:r>
          </a:p>
          <a:p>
            <a:pPr marL="457200" indent="-457200">
              <a:buAutoNum type="arabicPeriod"/>
            </a:pPr>
            <a:r>
              <a:rPr lang="en-US" sz="2000" dirty="0"/>
              <a:t>If two variables decide if x and y are continuous. </a:t>
            </a:r>
          </a:p>
          <a:p>
            <a:pPr marL="457200" indent="-457200">
              <a:buAutoNum type="arabicPeriod"/>
            </a:pPr>
            <a:r>
              <a:rPr lang="en-US" sz="2000" dirty="0"/>
              <a:t>Start your </a:t>
            </a:r>
            <a:r>
              <a:rPr lang="en-US" sz="2000" dirty="0" err="1"/>
              <a:t>ggplot</a:t>
            </a:r>
            <a:r>
              <a:rPr lang="en-US" sz="2000" dirty="0"/>
              <a:t> based on the example given under the heading</a:t>
            </a:r>
          </a:p>
          <a:p>
            <a:pPr marL="457200" indent="-457200">
              <a:buAutoNum type="arabicPeriod"/>
            </a:pPr>
            <a:r>
              <a:rPr lang="en-US" sz="2000" dirty="0"/>
              <a:t> Add `</a:t>
            </a:r>
            <a:r>
              <a:rPr lang="en-US" sz="2000" dirty="0" err="1"/>
              <a:t>geom_function</a:t>
            </a:r>
            <a:r>
              <a:rPr lang="en-US" sz="2000" dirty="0"/>
              <a:t>` and additional aesthetic mapping as needed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8724C5-53AF-9CE7-4D7C-B88A14B07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347" y="537882"/>
            <a:ext cx="4493528" cy="558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710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19BB8BE-1351-4D9B-B761-F84A0B5B65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73741"/>
            <a:ext cx="3785554" cy="2199341"/>
          </a:xfrm>
        </p:spPr>
        <p:txBody>
          <a:bodyPr anchor="b">
            <a:normAutofit/>
          </a:bodyPr>
          <a:lstStyle/>
          <a:p>
            <a:r>
              <a:rPr lang="en-US" sz="4000" dirty="0"/>
              <a:t>Using the ggplot2 cheat 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982260"/>
            <a:ext cx="3748441" cy="3149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/>
              <a:t>The cheat sheet reads like a choose your own adventure book</a:t>
            </a:r>
          </a:p>
          <a:p>
            <a:pPr marL="457200" indent="-457200">
              <a:buAutoNum type="arabicPeriod"/>
            </a:pPr>
            <a:r>
              <a:rPr lang="en-US" sz="1600"/>
              <a:t>Based on your data, go to the One, Two or Three variables section. </a:t>
            </a:r>
          </a:p>
          <a:p>
            <a:pPr marL="457200" indent="-457200">
              <a:buAutoNum type="arabicPeriod"/>
            </a:pPr>
            <a:r>
              <a:rPr lang="en-US" sz="1600"/>
              <a:t>If two variables decide if x and y are continuous. </a:t>
            </a:r>
          </a:p>
          <a:p>
            <a:pPr marL="457200" indent="-457200">
              <a:buAutoNum type="arabicPeriod"/>
            </a:pPr>
            <a:r>
              <a:rPr lang="en-US" sz="1600"/>
              <a:t>Start your ggplot based on the example given under the heading</a:t>
            </a:r>
          </a:p>
          <a:p>
            <a:pPr marL="457200" indent="-457200">
              <a:buAutoNum type="arabicPeriod"/>
            </a:pPr>
            <a:r>
              <a:rPr lang="en-US" sz="1600"/>
              <a:t> Add `geom_function` and additional aesthetic mapping as needed </a:t>
            </a:r>
          </a:p>
          <a:p>
            <a:pPr marL="457200" indent="-457200">
              <a:buAutoNum type="arabicPeriod"/>
            </a:pPr>
            <a:r>
              <a:rPr lang="en-US" sz="1600"/>
              <a:t>Repeat last step until finished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75924E-1E3E-93E0-BBEF-096DAAC0B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801" y="1838500"/>
            <a:ext cx="6362000" cy="31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024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 dirty="0"/>
              <a:t>Plotting Challenge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Often, you'll have an idea of the visualization you'd like to make.</a:t>
            </a:r>
          </a:p>
          <a:p>
            <a:pPr marL="0" indent="0">
              <a:buNone/>
            </a:pPr>
            <a:r>
              <a:rPr lang="en-US" sz="2000" dirty="0"/>
              <a:t>**But how to get there?**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845453-6E43-E594-71CD-848D8EA2F3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0" r="2358" b="-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543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 dirty="0"/>
              <a:t>Plotting Challenge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For the visualization exercises you'll work with the people sitting in your row.</a:t>
            </a:r>
          </a:p>
          <a:p>
            <a:r>
              <a:rPr lang="en-US" sz="2000" dirty="0"/>
              <a:t>Open `W4_Exercise\DataViz_X.html` with the number corresponding to your row. </a:t>
            </a:r>
          </a:p>
          <a:p>
            <a:r>
              <a:rPr lang="en-US" sz="2000" dirty="0"/>
              <a:t>Complete the 2 challenges as a group. (*this is a chance to practice starting a new project*)</a:t>
            </a:r>
          </a:p>
          <a:p>
            <a:pPr lvl="1"/>
            <a:r>
              <a:rPr lang="en-US" sz="1600" dirty="0"/>
              <a:t>Every group has the same 1st challenge, but different  2</a:t>
            </a:r>
            <a:r>
              <a:rPr lang="en-US" sz="1600" baseline="30000" dirty="0"/>
              <a:t>nd</a:t>
            </a:r>
            <a:r>
              <a:rPr lang="en-US" sz="1600" dirty="0"/>
              <a:t> challenge</a:t>
            </a:r>
          </a:p>
          <a:p>
            <a:pPr lvl="1"/>
            <a:r>
              <a:rPr lang="en-US" sz="1600" dirty="0"/>
              <a:t>When you're finished, practice explaining your Challenge 2 code</a:t>
            </a:r>
          </a:p>
          <a:p>
            <a:r>
              <a:rPr lang="en-US" sz="2000" dirty="0"/>
              <a:t>We'll shuffle groups and explain the solutions to each other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845453-6E43-E594-71CD-848D8EA2F3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0" r="2358" b="-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010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 dirty="0"/>
              <a:t>Plotting Challenge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562" y="2224322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If you finish early, add more details to the plots or try exporting as a .</a:t>
            </a:r>
            <a:r>
              <a:rPr lang="en-US" sz="2000" dirty="0" err="1"/>
              <a:t>png</a:t>
            </a:r>
            <a:r>
              <a:rPr lang="en-US" sz="2000" dirty="0"/>
              <a:t>. </a:t>
            </a:r>
            <a:endParaRPr lang="en-US" sz="16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845453-6E43-E594-71CD-848D8EA2F3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0" r="2358" b="-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003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/>
              <a:t>About Myself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>
              <a:buFontTx/>
              <a:buChar char="-"/>
            </a:pPr>
            <a:r>
              <a:rPr lang="en-US" sz="1900"/>
              <a:t>My research interests are host hybridization and disease risk. </a:t>
            </a:r>
          </a:p>
          <a:p>
            <a:pPr>
              <a:buFontTx/>
              <a:buChar char="-"/>
            </a:pPr>
            <a:r>
              <a:rPr lang="en-US" sz="1900"/>
              <a:t>I use `R` in my research to:   </a:t>
            </a:r>
          </a:p>
          <a:p>
            <a:pPr lvl="1">
              <a:buFontTx/>
              <a:buChar char="-"/>
            </a:pPr>
            <a:r>
              <a:rPr lang="en-US" sz="1900"/>
              <a:t>analyze data from the field and lab   </a:t>
            </a:r>
          </a:p>
          <a:p>
            <a:pPr lvl="1">
              <a:buFontTx/>
              <a:buChar char="-"/>
            </a:pPr>
            <a:r>
              <a:rPr lang="en-US" sz="1900"/>
              <a:t>map out hotspots of disease risk   </a:t>
            </a:r>
          </a:p>
          <a:p>
            <a:pPr lvl="1">
              <a:buFontTx/>
              <a:buChar char="-"/>
            </a:pPr>
            <a:r>
              <a:rPr lang="en-US" sz="1900"/>
              <a:t>predict species distributions   </a:t>
            </a:r>
          </a:p>
          <a:p>
            <a:pPr lvl="1">
              <a:buFontTx/>
              <a:buChar char="-"/>
            </a:pPr>
            <a:r>
              <a:rPr lang="en-US" sz="1900"/>
              <a:t>help "future-me" remember what I did </a:t>
            </a:r>
          </a:p>
          <a:p>
            <a:pPr lvl="1">
              <a:buFontTx/>
              <a:buChar char="-"/>
            </a:pPr>
            <a:r>
              <a:rPr lang="en-US" sz="1900"/>
              <a:t>I mostly work with salamanders and their gastro-intestinal parasites – </a:t>
            </a:r>
          </a:p>
          <a:p>
            <a:pPr lvl="1">
              <a:buFontTx/>
              <a:buChar char="-"/>
            </a:pPr>
            <a:r>
              <a:rPr lang="en-US" sz="1900"/>
              <a:t>My contact info is tj.odom@uga.edu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E1BF4-7489-67EB-7348-E99A3C3C84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06" r="9326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7597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 dirty="0"/>
              <a:t>Plotting Challenge Debrief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562" y="2224322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**What were some of the interesting things you learned?**</a:t>
            </a:r>
            <a:endParaRPr lang="en-US" sz="16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845453-6E43-E594-71CD-848D8EA2F3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0" r="2358" b="-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01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E7A64-7018-A01C-5177-4FBE84F2B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42F0D-1E50-9E6A-8ECD-FEDA914EA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come back we'll be switching gears to inferential statistics</a:t>
            </a:r>
          </a:p>
        </p:txBody>
      </p:sp>
    </p:spTree>
    <p:extLst>
      <p:ext uri="{BB962C8B-B14F-4D97-AF65-F5344CB8AC3E}">
        <p14:creationId xmlns:p14="http://schemas.microsoft.com/office/powerpoint/2010/main" val="3636956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D3FA-EA1B-4035-B766-73725857D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Inferential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6B54D-195D-6200-6EAC-5D12DAA76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branch of statistics that deals with hypothesis tests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`R` is much better for inferential statistics than other software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4208185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D3FA-EA1B-4035-B766-73725857D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Strength of R for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6B54D-195D-6200-6EAC-5D12DAA76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of the common statistical analyses already exist as part of libraries</a:t>
            </a:r>
          </a:p>
          <a:p>
            <a:r>
              <a:rPr lang="en-US" dirty="0"/>
              <a:t>code based analysis means modifications to analysis are recorded</a:t>
            </a:r>
          </a:p>
          <a:p>
            <a:r>
              <a:rPr lang="en-US" dirty="0"/>
              <a:t>...The R community</a:t>
            </a:r>
          </a:p>
        </p:txBody>
      </p:sp>
    </p:spTree>
    <p:extLst>
      <p:ext uri="{BB962C8B-B14F-4D97-AF65-F5344CB8AC3E}">
        <p14:creationId xmlns:p14="http://schemas.microsoft.com/office/powerpoint/2010/main" val="1521435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D3FA-EA1B-4035-B766-73725857D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want to </a:t>
            </a:r>
            <a:r>
              <a:rPr lang="en-US" dirty="0" err="1"/>
              <a:t>to</a:t>
            </a:r>
            <a:r>
              <a:rPr lang="en-US" dirty="0"/>
              <a:t> ask: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6B54D-195D-6200-6EAC-5D12DAA76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 are tasked with *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determining if butterfly infection prevalence is related to the region in which the butterflies were sampled and whether there are significant relationships with urbanization metrics</a:t>
            </a:r>
            <a:r>
              <a:rPr lang="en-US" dirty="0"/>
              <a:t>*. There are many approaches that you could take, but start with the basic inferential statistics to ask:</a:t>
            </a:r>
          </a:p>
          <a:p>
            <a:pPr marL="514350" indent="-514350">
              <a:buAutoNum type="arabicPeriod"/>
            </a:pPr>
            <a:r>
              <a:rPr lang="en-US" dirty="0"/>
              <a:t>Is the average monarch infection prevalence different between regions?</a:t>
            </a:r>
          </a:p>
          <a:p>
            <a:pPr marL="514350" indent="-514350">
              <a:buAutoNum type="arabicPeriod"/>
            </a:pPr>
            <a:r>
              <a:rPr lang="en-US" dirty="0"/>
              <a:t>Is the prevalence associated with urbanization metrics?</a:t>
            </a:r>
          </a:p>
          <a:p>
            <a:pPr marL="514350" indent="-514350">
              <a:buAutoNum type="arabicPeriod"/>
            </a:pPr>
            <a:r>
              <a:rPr lang="en-US" dirty="0"/>
              <a:t>Are any of the urbanization metrics correlated with each other?</a:t>
            </a:r>
          </a:p>
        </p:txBody>
      </p:sp>
    </p:spTree>
    <p:extLst>
      <p:ext uri="{BB962C8B-B14F-4D97-AF65-F5344CB8AC3E}">
        <p14:creationId xmlns:p14="http://schemas.microsoft.com/office/powerpoint/2010/main" val="23813337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D3FA-EA1B-4035-B766-73725857D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want to </a:t>
            </a:r>
            <a:r>
              <a:rPr lang="en-US" dirty="0" err="1"/>
              <a:t>to</a:t>
            </a:r>
            <a:r>
              <a:rPr lang="en-US" dirty="0"/>
              <a:t> ask: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6B54D-195D-6200-6EAC-5D12DAA76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 are tasked with *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determining if butterfly infection prevalence is related to the region in which the butterflies were sampled and whether there are significant relationships with urbanization metrics</a:t>
            </a:r>
            <a:r>
              <a:rPr lang="en-US" dirty="0"/>
              <a:t>*. </a:t>
            </a:r>
          </a:p>
          <a:p>
            <a:pPr marL="0" indent="0">
              <a:buNone/>
            </a:pPr>
            <a:r>
              <a:rPr lang="en-US" dirty="0"/>
              <a:t>Tests:</a:t>
            </a:r>
          </a:p>
          <a:p>
            <a:pPr marL="514350" indent="-514350">
              <a:buAutoNum type="arabicPeriod"/>
            </a:pPr>
            <a:r>
              <a:rPr lang="en-US" dirty="0"/>
              <a:t>T-tests `</a:t>
            </a:r>
            <a:r>
              <a:rPr lang="en-US" dirty="0" err="1"/>
              <a:t>t.test</a:t>
            </a:r>
            <a:r>
              <a:rPr lang="en-US" dirty="0"/>
              <a:t>()`</a:t>
            </a:r>
          </a:p>
          <a:p>
            <a:pPr marL="514350" indent="-514350">
              <a:buAutoNum type="arabicPeriod"/>
            </a:pPr>
            <a:r>
              <a:rPr lang="en-US" dirty="0"/>
              <a:t>Linear regressions `</a:t>
            </a:r>
            <a:r>
              <a:rPr lang="en-US" dirty="0" err="1"/>
              <a:t>lm</a:t>
            </a:r>
            <a:r>
              <a:rPr lang="en-US" dirty="0"/>
              <a:t>()`</a:t>
            </a:r>
          </a:p>
          <a:p>
            <a:pPr marL="514350" indent="-514350">
              <a:buAutoNum type="arabicPeriod"/>
            </a:pPr>
            <a:r>
              <a:rPr lang="en-US" dirty="0"/>
              <a:t>Correlation `</a:t>
            </a:r>
            <a:r>
              <a:rPr lang="en-US" dirty="0" err="1"/>
              <a:t>cor.test</a:t>
            </a:r>
            <a:r>
              <a:rPr lang="en-US" dirty="0"/>
              <a:t>()`</a:t>
            </a:r>
          </a:p>
          <a:p>
            <a:pPr marL="0" indent="0">
              <a:buNone/>
            </a:pPr>
            <a:r>
              <a:rPr lang="en-US" dirty="0"/>
              <a:t>Start by opening `W4_Exercise\W4_Exercise.Rproj</a:t>
            </a:r>
          </a:p>
        </p:txBody>
      </p:sp>
    </p:spTree>
    <p:extLst>
      <p:ext uri="{BB962C8B-B14F-4D97-AF65-F5344CB8AC3E}">
        <p14:creationId xmlns:p14="http://schemas.microsoft.com/office/powerpoint/2010/main" val="20490159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D3FA-EA1B-4035-B766-73725857D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want to compare regions to ask: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6B54D-195D-6200-6EAC-5D12DAA76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**Test**</a:t>
            </a:r>
          </a:p>
          <a:p>
            <a:pPr marL="514350" indent="-514350">
              <a:buAutoNum type="arabicPeriod"/>
            </a:pPr>
            <a:r>
              <a:rPr lang="en-US" dirty="0"/>
              <a:t>T-tests `</a:t>
            </a:r>
            <a:r>
              <a:rPr lang="en-US" dirty="0" err="1"/>
              <a:t>t.test</a:t>
            </a:r>
            <a:r>
              <a:rPr lang="en-US" dirty="0"/>
              <a:t>()`</a:t>
            </a:r>
          </a:p>
          <a:p>
            <a:pPr marL="514350" indent="-514350">
              <a:buAutoNum type="arabicPeriod"/>
            </a:pPr>
            <a:r>
              <a:rPr lang="en-US" dirty="0"/>
              <a:t>Linear regressions `</a:t>
            </a:r>
            <a:r>
              <a:rPr lang="en-US" dirty="0" err="1"/>
              <a:t>lm</a:t>
            </a:r>
            <a:r>
              <a:rPr lang="en-US" dirty="0"/>
              <a:t>()`</a:t>
            </a:r>
          </a:p>
          <a:p>
            <a:pPr marL="514350" indent="-514350">
              <a:buAutoNum type="arabicPeriod"/>
            </a:pPr>
            <a:r>
              <a:rPr lang="en-US" dirty="0"/>
              <a:t>Correlation `</a:t>
            </a:r>
            <a:r>
              <a:rPr lang="en-US" dirty="0" err="1"/>
              <a:t>cor.test</a:t>
            </a:r>
            <a:r>
              <a:rPr lang="en-US" dirty="0"/>
              <a:t>()`</a:t>
            </a:r>
          </a:p>
          <a:p>
            <a:pPr marL="0" indent="0">
              <a:buNone/>
            </a:pPr>
            <a:r>
              <a:rPr lang="en-US" dirty="0"/>
              <a:t>**Result**</a:t>
            </a:r>
          </a:p>
          <a:p>
            <a:pPr marL="514350" indent="-514350">
              <a:buAutoNum type="arabicPeriod"/>
            </a:pPr>
            <a:r>
              <a:rPr lang="en-US" dirty="0"/>
              <a:t>the means differ</a:t>
            </a:r>
          </a:p>
        </p:txBody>
      </p:sp>
    </p:spTree>
    <p:extLst>
      <p:ext uri="{BB962C8B-B14F-4D97-AF65-F5344CB8AC3E}">
        <p14:creationId xmlns:p14="http://schemas.microsoft.com/office/powerpoint/2010/main" val="494056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D3FA-EA1B-4035-B766-73725857D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want to compare regions to ask: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6B54D-195D-6200-6EAC-5D12DAA76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**Test**</a:t>
            </a:r>
          </a:p>
          <a:p>
            <a:pPr marL="514350" indent="-514350">
              <a:buAutoNum type="arabicPeriod"/>
            </a:pPr>
            <a:r>
              <a:rPr lang="en-US" dirty="0"/>
              <a:t>T-tests `</a:t>
            </a:r>
            <a:r>
              <a:rPr lang="en-US" dirty="0" err="1"/>
              <a:t>t.test</a:t>
            </a:r>
            <a:r>
              <a:rPr lang="en-US" dirty="0"/>
              <a:t>()`</a:t>
            </a:r>
          </a:p>
          <a:p>
            <a:pPr marL="514350" indent="-514350">
              <a:buAutoNum type="arabicPeriod"/>
            </a:pPr>
            <a:r>
              <a:rPr lang="en-US" dirty="0"/>
              <a:t>Linear regressions `</a:t>
            </a:r>
            <a:r>
              <a:rPr lang="en-US" dirty="0" err="1"/>
              <a:t>lm</a:t>
            </a:r>
            <a:r>
              <a:rPr lang="en-US" dirty="0"/>
              <a:t>()`</a:t>
            </a:r>
          </a:p>
          <a:p>
            <a:pPr marL="514350" indent="-514350">
              <a:buAutoNum type="arabicPeriod"/>
            </a:pPr>
            <a:r>
              <a:rPr lang="en-US" dirty="0"/>
              <a:t>Correlation `</a:t>
            </a:r>
            <a:r>
              <a:rPr lang="en-US" dirty="0" err="1"/>
              <a:t>cor.test</a:t>
            </a:r>
            <a:r>
              <a:rPr lang="en-US" dirty="0"/>
              <a:t>()`</a:t>
            </a:r>
          </a:p>
          <a:p>
            <a:pPr marL="0" indent="0">
              <a:buNone/>
            </a:pPr>
            <a:r>
              <a:rPr lang="en-US" dirty="0"/>
              <a:t>**Result**</a:t>
            </a:r>
          </a:p>
          <a:p>
            <a:pPr marL="514350" indent="-514350">
              <a:buAutoNum type="arabicPeriod"/>
            </a:pPr>
            <a:r>
              <a:rPr lang="en-US" dirty="0"/>
              <a:t>the means differ</a:t>
            </a:r>
          </a:p>
          <a:p>
            <a:pPr marL="514350" indent="-514350">
              <a:buAutoNum type="arabicPeriod"/>
            </a:pPr>
            <a:r>
              <a:rPr lang="en-US" dirty="0"/>
              <a:t>some are strongly, positively correlated</a:t>
            </a:r>
          </a:p>
        </p:txBody>
      </p:sp>
    </p:spTree>
    <p:extLst>
      <p:ext uri="{BB962C8B-B14F-4D97-AF65-F5344CB8AC3E}">
        <p14:creationId xmlns:p14="http://schemas.microsoft.com/office/powerpoint/2010/main" val="41849306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D3FA-EA1B-4035-B766-73725857D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want to compare regions to ask: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6B54D-195D-6200-6EAC-5D12DAA76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**Test**</a:t>
            </a:r>
          </a:p>
          <a:p>
            <a:pPr marL="514350" indent="-514350">
              <a:buAutoNum type="arabicPeriod"/>
            </a:pPr>
            <a:r>
              <a:rPr lang="en-US" dirty="0"/>
              <a:t>T-tests `</a:t>
            </a:r>
            <a:r>
              <a:rPr lang="en-US" dirty="0" err="1"/>
              <a:t>t.test</a:t>
            </a:r>
            <a:r>
              <a:rPr lang="en-US" dirty="0"/>
              <a:t>()`</a:t>
            </a:r>
          </a:p>
          <a:p>
            <a:pPr marL="514350" indent="-514350">
              <a:buAutoNum type="arabicPeriod"/>
            </a:pPr>
            <a:r>
              <a:rPr lang="en-US" dirty="0"/>
              <a:t>Linear regressions `</a:t>
            </a:r>
            <a:r>
              <a:rPr lang="en-US" dirty="0" err="1"/>
              <a:t>lm</a:t>
            </a:r>
            <a:r>
              <a:rPr lang="en-US" dirty="0"/>
              <a:t>()`</a:t>
            </a:r>
          </a:p>
          <a:p>
            <a:pPr marL="514350" indent="-514350">
              <a:buAutoNum type="arabicPeriod"/>
            </a:pPr>
            <a:r>
              <a:rPr lang="en-US" dirty="0"/>
              <a:t>Correlation `</a:t>
            </a:r>
            <a:r>
              <a:rPr lang="en-US" dirty="0" err="1"/>
              <a:t>cor.test</a:t>
            </a:r>
            <a:r>
              <a:rPr lang="en-US" dirty="0"/>
              <a:t>()`</a:t>
            </a:r>
          </a:p>
          <a:p>
            <a:pPr marL="0" indent="0">
              <a:buNone/>
            </a:pPr>
            <a:r>
              <a:rPr lang="en-US" dirty="0"/>
              <a:t>**Result**</a:t>
            </a:r>
          </a:p>
          <a:p>
            <a:pPr marL="514350" indent="-514350">
              <a:buAutoNum type="arabicPeriod"/>
            </a:pPr>
            <a:r>
              <a:rPr lang="en-US" dirty="0"/>
              <a:t>the means differ</a:t>
            </a:r>
          </a:p>
          <a:p>
            <a:pPr marL="514350" indent="-514350">
              <a:buAutoNum type="arabicPeriod"/>
            </a:pPr>
            <a:r>
              <a:rPr lang="en-US" dirty="0"/>
              <a:t>relationships between infection and urbanization</a:t>
            </a:r>
          </a:p>
          <a:p>
            <a:pPr marL="514350" indent="-514350">
              <a:buAutoNum type="arabicPeriod"/>
            </a:pPr>
            <a:r>
              <a:rPr lang="en-US" dirty="0"/>
              <a:t>some are strongly, positively correlated</a:t>
            </a:r>
          </a:p>
        </p:txBody>
      </p:sp>
    </p:spTree>
    <p:extLst>
      <p:ext uri="{BB962C8B-B14F-4D97-AF65-F5344CB8AC3E}">
        <p14:creationId xmlns:p14="http://schemas.microsoft.com/office/powerpoint/2010/main" val="38372743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35B97-9AEA-7045-A070-37C669090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 dirty="0"/>
              <a:t> Coding Workshops Wrap Up: We can ...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E869CB8-EFF2-B9CF-19B9-1003B0A6A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000" dirty="0"/>
              <a:t>calculate summary statistics of a dataset</a:t>
            </a:r>
          </a:p>
          <a:p>
            <a:r>
              <a:rPr lang="en-US" sz="2000" dirty="0"/>
              <a:t>create a figure from data</a:t>
            </a:r>
          </a:p>
          <a:p>
            <a:r>
              <a:rPr lang="en-US" sz="2000" dirty="0"/>
              <a:t>create an HTML doc with code and commentary</a:t>
            </a:r>
          </a:p>
          <a:p>
            <a:r>
              <a:rPr lang="en-US" sz="2000" dirty="0"/>
              <a:t>write code following best practices</a:t>
            </a:r>
          </a:p>
          <a:p>
            <a:r>
              <a:rPr lang="en-US" sz="2000" dirty="0"/>
              <a:t>write a function</a:t>
            </a:r>
          </a:p>
          <a:p>
            <a:r>
              <a:rPr lang="en-US" sz="2000" dirty="0"/>
              <a:t>iterate a calculations</a:t>
            </a:r>
          </a:p>
          <a:p>
            <a:r>
              <a:rPr lang="en-US" sz="2000" dirty="0"/>
              <a:t>simulate populations</a:t>
            </a:r>
          </a:p>
          <a:p>
            <a:r>
              <a:rPr lang="en-US" sz="2000" dirty="0"/>
              <a:t>customize figures</a:t>
            </a:r>
          </a:p>
          <a:p>
            <a:r>
              <a:rPr lang="en-US" sz="2000" dirty="0"/>
              <a:t>code basic inferential statistics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BF8D40-1683-B1F6-A811-BA6D7A52D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390" y="2484255"/>
            <a:ext cx="5116560" cy="371424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51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/>
              <a:t>Review of past workshops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pPr>
              <a:buFontTx/>
              <a:buChar char="-"/>
            </a:pPr>
            <a:r>
              <a:rPr lang="en-US" sz="2000"/>
              <a:t>iterate a calculation</a:t>
            </a:r>
          </a:p>
          <a:p>
            <a:pPr>
              <a:buFontTx/>
              <a:buChar char="-"/>
            </a:pPr>
            <a:r>
              <a:rPr lang="en-US" sz="2000"/>
              <a:t>simulate populations</a:t>
            </a:r>
          </a:p>
          <a:p>
            <a:pPr>
              <a:buFontTx/>
              <a:buChar char="-"/>
            </a:pPr>
            <a:r>
              <a:rPr lang="en-US" sz="2000"/>
              <a:t>write a function</a:t>
            </a:r>
          </a:p>
          <a:p>
            <a:pPr>
              <a:buFontTx/>
              <a:buChar char="-"/>
            </a:pPr>
            <a:r>
              <a:rPr lang="en-US" sz="2000"/>
              <a:t>create an HTML doc with code and commentary  </a:t>
            </a:r>
          </a:p>
          <a:p>
            <a:pPr>
              <a:buFontTx/>
              <a:buChar char="-"/>
            </a:pPr>
            <a:r>
              <a:rPr lang="en-US" sz="2000"/>
              <a:t>write code following best practices</a:t>
            </a:r>
          </a:p>
          <a:p>
            <a:pPr>
              <a:buFontTx/>
              <a:buChar char="-"/>
            </a:pPr>
            <a:r>
              <a:rPr lang="en-US" sz="2000"/>
              <a:t>calculate summary statistics of a dataset</a:t>
            </a:r>
          </a:p>
          <a:p>
            <a:pPr>
              <a:buFontTx/>
              <a:buChar char="-"/>
            </a:pPr>
            <a:r>
              <a:rPr lang="en-US" sz="2000"/>
              <a:t>create a figure from 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EFE0F5-9BB0-7113-A8F3-FAB11279EC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5" r="2" b="2"/>
          <a:stretch/>
        </p:blipFill>
        <p:spPr>
          <a:xfrm>
            <a:off x="5911532" y="2484255"/>
            <a:ext cx="5150277" cy="3714244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84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 dirty="0"/>
              <a:t>Outline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900" dirty="0"/>
              <a:t>You should be able to... </a:t>
            </a:r>
          </a:p>
          <a:p>
            <a:pPr>
              <a:buFontTx/>
              <a:buChar char="-"/>
            </a:pPr>
            <a:r>
              <a:rPr lang="en-US" sz="1900" dirty="0"/>
              <a:t>customize figures</a:t>
            </a:r>
          </a:p>
          <a:p>
            <a:pPr>
              <a:buFontTx/>
              <a:buChar char="-"/>
            </a:pPr>
            <a:r>
              <a:rPr lang="en-US" sz="1900" dirty="0"/>
              <a:t>code a t-test </a:t>
            </a:r>
          </a:p>
          <a:p>
            <a:pPr>
              <a:buFontTx/>
              <a:buChar char="-"/>
            </a:pPr>
            <a:r>
              <a:rPr lang="en-US" sz="1900" dirty="0"/>
              <a:t>code a correlation</a:t>
            </a:r>
          </a:p>
          <a:p>
            <a:pPr>
              <a:buFontTx/>
              <a:buChar char="-"/>
            </a:pPr>
            <a:r>
              <a:rPr lang="en-US" sz="1900" dirty="0"/>
              <a:t>code a linear regression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E1BF4-7489-67EB-7348-E99A3C3C84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06" r="9326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529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4000" dirty="0"/>
              <a:t>Outline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900" dirty="0"/>
              <a:t>**Topics**  </a:t>
            </a:r>
          </a:p>
          <a:p>
            <a:pPr marL="457200" indent="-457200">
              <a:buAutoNum type="arabicPeriod"/>
            </a:pPr>
            <a:r>
              <a:rPr lang="en-US" sz="1900" dirty="0"/>
              <a:t>Approach to visualizations  </a:t>
            </a:r>
          </a:p>
          <a:p>
            <a:pPr marL="457200" indent="-457200">
              <a:buAutoNum type="arabicPeriod"/>
            </a:pPr>
            <a:r>
              <a:rPr lang="en-US" sz="1900" dirty="0"/>
              <a:t>`</a:t>
            </a:r>
            <a:r>
              <a:rPr lang="en-US" sz="1900" dirty="0" err="1"/>
              <a:t>ggplot</a:t>
            </a:r>
            <a:r>
              <a:rPr lang="en-US" sz="1900" dirty="0"/>
              <a:t>` review  </a:t>
            </a:r>
          </a:p>
          <a:p>
            <a:pPr marL="457200" indent="-457200">
              <a:buAutoNum type="arabicPeriod"/>
            </a:pPr>
            <a:r>
              <a:rPr lang="en-US" sz="1900" dirty="0"/>
              <a:t>Plotting challenge       </a:t>
            </a:r>
          </a:p>
          <a:p>
            <a:pPr marL="457200" indent="-457200">
              <a:buAutoNum type="arabicPeriod"/>
            </a:pPr>
            <a:r>
              <a:rPr lang="en-US" sz="1900" dirty="0"/>
              <a:t>*Break*      </a:t>
            </a:r>
          </a:p>
          <a:p>
            <a:pPr marL="457200" indent="-457200">
              <a:buAutoNum type="arabicPeriod"/>
            </a:pPr>
            <a:r>
              <a:rPr lang="en-US" sz="1900" dirty="0"/>
              <a:t>Inferential statistics  </a:t>
            </a:r>
          </a:p>
          <a:p>
            <a:pPr marL="457200" indent="-457200">
              <a:buAutoNum type="arabicPeriod"/>
            </a:pPr>
            <a:r>
              <a:rPr lang="en-US" sz="1900" dirty="0"/>
              <a:t>Wrap Up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E1BF4-7489-67EB-7348-E99A3C3C84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06" r="9326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72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Approach to visualization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900" dirty="0"/>
              <a:t>Visualizations are useful for **data exploration** and **presentation**</a:t>
            </a:r>
          </a:p>
          <a:p>
            <a:pPr marL="0" indent="0">
              <a:buNone/>
            </a:pPr>
            <a:r>
              <a:rPr lang="en-US" sz="1900" dirty="0"/>
              <a:t>Characteristics of data exploration visualizations:   </a:t>
            </a:r>
          </a:p>
          <a:p>
            <a:pPr marL="0" indent="0">
              <a:buNone/>
            </a:pPr>
            <a:r>
              <a:rPr lang="en-US" sz="1900" dirty="0"/>
              <a:t>	* complex  </a:t>
            </a:r>
          </a:p>
          <a:p>
            <a:pPr marL="0" indent="0">
              <a:buNone/>
            </a:pPr>
            <a:r>
              <a:rPr lang="en-US" sz="1900" dirty="0"/>
              <a:t>	* minimally annotated  </a:t>
            </a:r>
          </a:p>
          <a:p>
            <a:pPr marL="0" indent="0">
              <a:buNone/>
            </a:pPr>
            <a:r>
              <a:rPr lang="en-US" sz="1900" dirty="0"/>
              <a:t>	* potentially </a:t>
            </a:r>
            <a:r>
              <a:rPr lang="en-US" sz="1900" dirty="0" err="1"/>
              <a:t>patternless</a:t>
            </a:r>
            <a:r>
              <a:rPr lang="en-US" sz="1900" dirty="0"/>
              <a:t> </a:t>
            </a:r>
          </a:p>
          <a:p>
            <a:pPr marL="0" indent="0">
              <a:buNone/>
            </a:pPr>
            <a:r>
              <a:rPr lang="en-US" sz="1900" dirty="0"/>
              <a:t>Should be avoided for presentation visualizations. </a:t>
            </a:r>
          </a:p>
          <a:p>
            <a:pPr marL="0" indent="0">
              <a:buNone/>
            </a:pPr>
            <a:endParaRPr lang="en-US" sz="19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E1BF4-7489-67EB-7348-E99A3C3C84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06" r="9326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82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Presentation 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2588" y="1311818"/>
            <a:ext cx="8426823" cy="39756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Should guide the reader through the research.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3B4D31-C0D4-ECB0-A916-A04BD6F66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086" y="2354239"/>
            <a:ext cx="6777828" cy="394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002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6" y="637762"/>
            <a:ext cx="2912201" cy="55767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We've spent a bit of time making figures for exploration, but haven't touched on presentation quality visualizations.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5017" y="4754779"/>
            <a:ext cx="5600333" cy="14597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**What are some characteristics of a good presentation visualization?**</a:t>
            </a:r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BD3C51-48B1-AFED-664D-E4BFF5C7D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302" y="486441"/>
            <a:ext cx="6509572" cy="34887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6832F003-FCA6-4CFB-A2EA-308F3AA25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9973" y="4549143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64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9945-72A7-AB89-5D47-E852B81B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Review of ggplot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9C67-1FF3-B0FC-146D-F624937C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499" y="390832"/>
            <a:ext cx="3233585" cy="8736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7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plots are divided into 3 fundamental parts  **plot = data + Aesthetics + geometry**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9DD870-0F4F-3413-40FE-ECE269FE7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97" y="1966293"/>
            <a:ext cx="11200405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619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1085</Words>
  <Application>Microsoft Office PowerPoint</Application>
  <PresentationFormat>Widescreen</PresentationFormat>
  <Paragraphs>150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Data Visualization in R</vt:lpstr>
      <vt:lpstr>About Myself</vt:lpstr>
      <vt:lpstr>Review of past workshops</vt:lpstr>
      <vt:lpstr>Outline </vt:lpstr>
      <vt:lpstr>Outline</vt:lpstr>
      <vt:lpstr>Approach to visualization</vt:lpstr>
      <vt:lpstr>Presentation visualizations</vt:lpstr>
      <vt:lpstr>We've spent a bit of time making figures for exploration, but haven't touched on presentation quality visualizations.</vt:lpstr>
      <vt:lpstr>Review of ggplot</vt:lpstr>
      <vt:lpstr>Minimum Arguments</vt:lpstr>
      <vt:lpstr>Minimum Arguments</vt:lpstr>
      <vt:lpstr>Using the ggplot2 cheat sheet</vt:lpstr>
      <vt:lpstr>Using the ggplot2 cheat sheet</vt:lpstr>
      <vt:lpstr>Using the ggplot2 cheat sheet</vt:lpstr>
      <vt:lpstr>Using the ggplot2 cheat sheet</vt:lpstr>
      <vt:lpstr>Using the ggplot2 cheat sheet</vt:lpstr>
      <vt:lpstr>Plotting Challenge</vt:lpstr>
      <vt:lpstr>Plotting Challenge</vt:lpstr>
      <vt:lpstr>Plotting Challenge</vt:lpstr>
      <vt:lpstr>Plotting Challenge Debrief</vt:lpstr>
      <vt:lpstr>BREAK</vt:lpstr>
      <vt:lpstr>Inferential statistics</vt:lpstr>
      <vt:lpstr>Strength of R for statistics</vt:lpstr>
      <vt:lpstr>We want to to ask:</vt:lpstr>
      <vt:lpstr>We want to to ask:</vt:lpstr>
      <vt:lpstr>We want to compare regions to ask:</vt:lpstr>
      <vt:lpstr>We want to compare regions to ask:</vt:lpstr>
      <vt:lpstr>We want to compare regions to ask:</vt:lpstr>
      <vt:lpstr> Coding Workshops Wrap Up: We can 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in R</dc:title>
  <dc:creator>Timothy Odom</dc:creator>
  <cp:lastModifiedBy>Timothy Odom</cp:lastModifiedBy>
  <cp:revision>2</cp:revision>
  <dcterms:created xsi:type="dcterms:W3CDTF">2023-06-27T15:40:47Z</dcterms:created>
  <dcterms:modified xsi:type="dcterms:W3CDTF">2023-06-27T16:36:16Z</dcterms:modified>
</cp:coreProperties>
</file>

<file path=docProps/thumbnail.jpeg>
</file>